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0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992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8990007040943782E-2"/>
          <c:y val="0.10192379098935606"/>
          <c:w val="0.69272805656021175"/>
          <c:h val="0.808282819840848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192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96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142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Есть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</c:v>
                </c:pt>
                <c:pt idx="1">
                  <c:v>14</c:v>
                </c:pt>
                <c:pt idx="2">
                  <c:v>23</c:v>
                </c:pt>
              </c:numCache>
            </c:numRef>
          </c:val>
        </c:ser>
      </c:pie3DChart>
      <c:spPr>
        <a:gradFill>
          <a:gsLst>
            <a:gs pos="0">
              <a:schemeClr val="accent5">
                <a:lumMod val="75000"/>
              </a:schemeClr>
            </a:gs>
            <a:gs pos="50000">
              <a:srgbClr val="F07F09">
                <a:tint val="44500"/>
                <a:satMod val="160000"/>
              </a:srgbClr>
            </a:gs>
            <a:gs pos="100000">
              <a:srgbClr val="F07F09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0.36663</cdr:x>
      <cdr:y>0.25587</cdr:y>
    </cdr:from>
    <cdr:to>
      <cdr:x>0.47837</cdr:x>
      <cdr:y>0.47422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00367" y="107155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0F77C-1F18-4607-B63A-7ADEF6C8D364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6F9FE-C127-4845-B9BC-835A599D70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6F9FE-C127-4845-B9BC-835A599D70E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E7C2D-3801-4281-95C1-ABC51DA01601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739B7-FA46-4417-9CB7-2EEECDE26891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4C52C-2D58-4688-85DF-4234004BAA24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B12A7-A7E1-4F1F-86C9-36679244F63A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3876B-A7FA-4F92-9E8B-61DC9A8F3925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B9A27-375D-441B-81F0-61FCE21803CC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CBBC3-8186-4F51-8186-53C65658360D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D9538B-34F3-4A55-88A9-8DA5BCD332DA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E036C-9FE7-4826-8F5F-28F24319836B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7B72EA-2DF5-468A-B813-71196819127F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5A9F5-ACCD-4EAD-AD6C-0684408D8B50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05DC915-1AC8-4922-B9D3-C48908D0E771}" type="datetime1">
              <a:rPr lang="ru-RU" smtClean="0"/>
              <a:pPr/>
              <a:t>20.05.2015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0287DF-758F-46DF-81E3-0B9A74D217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071678"/>
            <a:ext cx="7700962" cy="15001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«Употребление жевательной резинки    подростками:</a:t>
            </a:r>
            <a:br>
              <a:rPr lang="ru-RU" dirty="0" smtClean="0"/>
            </a:br>
            <a:r>
              <a:rPr lang="ru-RU" dirty="0" smtClean="0"/>
              <a:t>вред или польза»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43570" y="3857628"/>
            <a:ext cx="3143272" cy="178595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</a:rPr>
              <a:t>Автор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endParaRPr lang="ru-RU" dirty="0" smtClean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</a:rPr>
              <a:t>Шарипова Ирина, </a:t>
            </a:r>
            <a:endParaRPr lang="ru-RU" dirty="0" smtClean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</a:rPr>
              <a:t>9 Б класс</a:t>
            </a:r>
          </a:p>
          <a:p>
            <a:pPr algn="l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</a:rPr>
              <a:t>Руководитель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endParaRPr lang="ru-RU" dirty="0" smtClean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</a:rPr>
              <a:t>Федулова Лилия Константиновна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500042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</a:t>
            </a:r>
            <a:r>
              <a:rPr lang="ru-RU" dirty="0" smtClean="0"/>
              <a:t>автономное общеобразовательное </a:t>
            </a:r>
            <a:r>
              <a:rPr lang="ru-RU" dirty="0" smtClean="0"/>
              <a:t>учреждение </a:t>
            </a:r>
          </a:p>
          <a:p>
            <a:pPr algn="ctr"/>
            <a:r>
              <a:rPr lang="ru-RU" dirty="0" smtClean="0"/>
              <a:t>    </a:t>
            </a:r>
            <a:r>
              <a:rPr lang="ru-RU" dirty="0" smtClean="0"/>
              <a:t>средняя  </a:t>
            </a:r>
            <a:r>
              <a:rPr lang="ru-RU" dirty="0" smtClean="0"/>
              <a:t>образовательная  школа № 16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58578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Березники, </a:t>
            </a:r>
            <a:r>
              <a:rPr lang="ru-RU" dirty="0" smtClean="0"/>
              <a:t>2014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835824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71737" y="4214818"/>
          <a:ext cx="5357848" cy="357190"/>
        </p:xfrm>
        <a:graphic>
          <a:graphicData uri="http://schemas.openxmlformats.org/drawingml/2006/table">
            <a:tbl>
              <a:tblPr/>
              <a:tblGrid>
                <a:gridCol w="669521"/>
                <a:gridCol w="669521"/>
                <a:gridCol w="669521"/>
                <a:gridCol w="669521"/>
                <a:gridCol w="669521"/>
                <a:gridCol w="670081"/>
                <a:gridCol w="670081"/>
                <a:gridCol w="670081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Вред от жевательной резинки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1714500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Лиля\Рабочий стол\жев рзинка\фото\big_95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500042"/>
            <a:ext cx="3000398" cy="200026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3929090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1.Лучше </a:t>
            </a:r>
            <a:r>
              <a:rPr lang="ru-RU" dirty="0"/>
              <a:t>использовать жевательные резинки, не содержащие сахара, красителей и </a:t>
            </a:r>
            <a:r>
              <a:rPr lang="ru-RU" dirty="0" smtClean="0"/>
              <a:t>аромтизаторов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2.Резинку следует жевать не более  5 минут 3—4 раза в день после приема пищи.</a:t>
            </a:r>
          </a:p>
          <a:p>
            <a:pPr>
              <a:buNone/>
            </a:pPr>
            <a:r>
              <a:rPr lang="ru-RU" dirty="0"/>
              <a:t>3.От жевательных резинок при несоблюдении временных норм жевания вреда, больше, чем пользы, т.к. жевательные резинки обладают слабой гигиенической эффективностью по сравнению с зубными щетками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115328" cy="6840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Спасибо за внимание!</a:t>
            </a:r>
            <a:endParaRPr lang="ru-RU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Documents and Settings\Лиля\Рабочий стол\жев рзинка\фото\ригл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4429132"/>
            <a:ext cx="1977019" cy="1477966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Жевательная резинка.</a:t>
            </a:r>
            <a:br>
              <a:rPr lang="ru-RU" dirty="0" smtClean="0"/>
            </a:br>
            <a:r>
              <a:rPr lang="ru-RU" dirty="0" smtClean="0"/>
              <a:t>Так ли она полезна?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/>
              <a:t>В настоящее время среди учёных и </a:t>
            </a:r>
            <a:r>
              <a:rPr lang="ru-RU" sz="2400" dirty="0" smtClean="0"/>
              <a:t>медиков</a:t>
            </a:r>
          </a:p>
          <a:p>
            <a:pPr>
              <a:buNone/>
            </a:pPr>
            <a:r>
              <a:rPr lang="ru-RU" sz="2400" dirty="0" smtClean="0"/>
              <a:t>нет </a:t>
            </a:r>
            <a:r>
              <a:rPr lang="ru-RU" sz="2400" dirty="0"/>
              <a:t>единого мнения на </a:t>
            </a:r>
            <a:r>
              <a:rPr lang="ru-RU" sz="2400" dirty="0" smtClean="0"/>
              <a:t>использование</a:t>
            </a:r>
          </a:p>
          <a:p>
            <a:pPr>
              <a:buNone/>
            </a:pPr>
            <a:r>
              <a:rPr lang="ru-RU" sz="2400" dirty="0" smtClean="0"/>
              <a:t>жевательной </a:t>
            </a:r>
            <a:r>
              <a:rPr lang="ru-RU" sz="2400" dirty="0"/>
              <a:t>резинки.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С </a:t>
            </a:r>
            <a:r>
              <a:rPr lang="ru-RU" sz="2400" dirty="0"/>
              <a:t>одной стороны её употребление </a:t>
            </a:r>
            <a:r>
              <a:rPr lang="ru-RU" sz="2400" dirty="0" smtClean="0"/>
              <a:t>имеет</a:t>
            </a:r>
          </a:p>
          <a:p>
            <a:pPr>
              <a:buNone/>
            </a:pPr>
            <a:r>
              <a:rPr lang="ru-RU" sz="2400" dirty="0" smtClean="0"/>
              <a:t>свои плюсы</a:t>
            </a:r>
            <a:r>
              <a:rPr lang="ru-RU" sz="2400" dirty="0"/>
              <a:t>: борьба с бактериями </a:t>
            </a:r>
            <a:r>
              <a:rPr lang="ru-RU" sz="2400" dirty="0" smtClean="0"/>
              <a:t>полости</a:t>
            </a:r>
          </a:p>
          <a:p>
            <a:pPr>
              <a:buNone/>
            </a:pPr>
            <a:r>
              <a:rPr lang="ru-RU" sz="2400" dirty="0" smtClean="0"/>
              <a:t>рта, свежесть </a:t>
            </a:r>
            <a:r>
              <a:rPr lang="ru-RU" sz="2400" dirty="0"/>
              <a:t>дыхания. С другой </a:t>
            </a:r>
            <a:r>
              <a:rPr lang="ru-RU" sz="2400" dirty="0" smtClean="0"/>
              <a:t>стороны</a:t>
            </a:r>
          </a:p>
          <a:p>
            <a:pPr>
              <a:buNone/>
            </a:pPr>
            <a:r>
              <a:rPr lang="ru-RU" sz="2400" dirty="0" smtClean="0"/>
              <a:t>повышается </a:t>
            </a:r>
            <a:r>
              <a:rPr lang="ru-RU" sz="2400" dirty="0"/>
              <a:t>риск развития </a:t>
            </a:r>
            <a:r>
              <a:rPr lang="ru-RU" sz="2400" dirty="0" smtClean="0"/>
              <a:t>воспалительных</a:t>
            </a:r>
          </a:p>
          <a:p>
            <a:pPr>
              <a:buNone/>
            </a:pPr>
            <a:r>
              <a:rPr lang="ru-RU" sz="2400" dirty="0" smtClean="0"/>
              <a:t>заболеваний </a:t>
            </a:r>
            <a:r>
              <a:rPr lang="ru-RU" sz="2400" dirty="0"/>
              <a:t>полости рта.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Лиля\Рабочий стол\жев рзинка\фото\13154920675a70d9c19c20cf4d2b56dd0825af9834_b.jpg"/>
          <p:cNvPicPr>
            <a:picLocks noChangeAspect="1" noChangeArrowheads="1"/>
          </p:cNvPicPr>
          <p:nvPr/>
        </p:nvPicPr>
        <p:blipFill>
          <a:blip r:embed="rId2" cstate="print">
            <a:lum bright="20000" contrast="10000"/>
          </a:blip>
          <a:srcRect/>
          <a:stretch>
            <a:fillRect/>
          </a:stretch>
        </p:blipFill>
        <p:spPr bwMode="auto">
          <a:xfrm>
            <a:off x="1285852" y="1500174"/>
            <a:ext cx="6343660" cy="4419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183880" cy="1051560"/>
          </a:xfrm>
        </p:spPr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46434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7200" b="1" dirty="0">
                <a:latin typeface="Verdana" pitchFamily="34" charset="0"/>
                <a:cs typeface="Times New Roman" pitchFamily="18" charset="0"/>
              </a:rPr>
              <a:t>Цель: </a:t>
            </a:r>
            <a:r>
              <a:rPr lang="ru-RU" sz="7200" dirty="0">
                <a:latin typeface="Verdana" pitchFamily="34" charset="0"/>
                <a:cs typeface="Times New Roman" pitchFamily="18" charset="0"/>
              </a:rPr>
              <a:t>формирование у подростков школы № 16 </a:t>
            </a:r>
            <a:r>
              <a:rPr lang="ru-RU" sz="7200" dirty="0" smtClean="0">
                <a:latin typeface="Verdana" pitchFamily="34" charset="0"/>
                <a:cs typeface="Times New Roman" pitchFamily="18" charset="0"/>
              </a:rPr>
              <a:t>культуры правильного  употребления </a:t>
            </a:r>
            <a:r>
              <a:rPr lang="ru-RU" sz="7200" dirty="0">
                <a:latin typeface="Verdana" pitchFamily="34" charset="0"/>
                <a:cs typeface="Times New Roman" pitchFamily="18" charset="0"/>
              </a:rPr>
              <a:t>жевательной резинки, как одного из </a:t>
            </a:r>
            <a:r>
              <a:rPr lang="ru-RU" sz="7200" dirty="0" smtClean="0">
                <a:latin typeface="Verdana" pitchFamily="34" charset="0"/>
                <a:cs typeface="Times New Roman" pitchFamily="18" charset="0"/>
              </a:rPr>
              <a:t>факторов сохранения здоровья</a:t>
            </a:r>
            <a:r>
              <a:rPr lang="ru-RU" sz="7200" dirty="0">
                <a:latin typeface="Verdana" pitchFamily="34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sz="7200" dirty="0" smtClean="0"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ru-RU" sz="7200" b="1" dirty="0" smtClean="0">
                <a:latin typeface="Verdana" pitchFamily="34" charset="0"/>
                <a:cs typeface="Times New Roman" pitchFamily="18" charset="0"/>
              </a:rPr>
              <a:t>Задачи:</a:t>
            </a:r>
          </a:p>
          <a:p>
            <a:pPr lvl="0"/>
            <a:r>
              <a:rPr lang="ru-RU" sz="7200" dirty="0" smtClean="0">
                <a:latin typeface="Verdana" pitchFamily="34" charset="0"/>
                <a:cs typeface="Times New Roman" pitchFamily="18" charset="0"/>
              </a:rPr>
              <a:t>Изучить </a:t>
            </a:r>
            <a:r>
              <a:rPr lang="ru-RU" sz="7200" dirty="0">
                <a:latin typeface="Verdana" pitchFamily="34" charset="0"/>
                <a:cs typeface="Times New Roman" pitchFamily="18" charset="0"/>
              </a:rPr>
              <a:t>состав жевательных резинок.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Установить негативное и позитивное влияние жевательной резинки на здоровье человека.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Провести анкетирование учащихся, с целью изучения культуры использования жевательной резинки. 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Проанализировать полученные результаты.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Сформулировать выводы.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Выработать рекомендации по употреблению жевательной резинки.</a:t>
            </a:r>
          </a:p>
          <a:p>
            <a:pPr lvl="0"/>
            <a:r>
              <a:rPr lang="ru-RU" sz="7200" dirty="0">
                <a:latin typeface="Verdana" pitchFamily="34" charset="0"/>
                <a:cs typeface="Times New Roman" pitchFamily="18" charset="0"/>
              </a:rPr>
              <a:t>Подготовить информационный материал для просветительской работы </a:t>
            </a:r>
            <a:endParaRPr lang="ru-RU" sz="7200" dirty="0" smtClean="0">
              <a:latin typeface="Verdana" pitchFamily="34" charset="0"/>
              <a:cs typeface="Times New Roman" pitchFamily="18" charset="0"/>
            </a:endParaRP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Лиля\Рабочий стол\жев рзинка\фото\news_images__5e4166e9d1335f4f5c3d3fbb201df5c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714356"/>
            <a:ext cx="3249613" cy="24372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71734" y="7143776"/>
            <a:ext cx="8186766" cy="14176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14353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500" b="1" dirty="0" smtClean="0"/>
              <a:t>Объект исследования:</a:t>
            </a:r>
            <a:r>
              <a:rPr lang="ru-RU" sz="4500" dirty="0" smtClean="0"/>
              <a:t> </a:t>
            </a:r>
            <a:r>
              <a:rPr lang="ru-RU" sz="4500" dirty="0"/>
              <a:t>учащиеся-подростки </a:t>
            </a:r>
            <a:r>
              <a:rPr lang="ru-RU" sz="4500" dirty="0" smtClean="0"/>
              <a:t>5 </a:t>
            </a:r>
            <a:r>
              <a:rPr lang="ru-RU" sz="4500" dirty="0"/>
              <a:t>- </a:t>
            </a:r>
            <a:r>
              <a:rPr lang="ru-RU" sz="4500" dirty="0" smtClean="0"/>
              <a:t>9 </a:t>
            </a:r>
            <a:r>
              <a:rPr lang="ru-RU" sz="4500" dirty="0"/>
              <a:t>классов  </a:t>
            </a:r>
            <a:r>
              <a:rPr lang="ru-RU" sz="4500" dirty="0" smtClean="0"/>
              <a:t>МАОУ </a:t>
            </a:r>
            <a:r>
              <a:rPr lang="ru-RU" sz="4500" dirty="0" smtClean="0"/>
              <a:t>СОШ</a:t>
            </a:r>
            <a:r>
              <a:rPr lang="ru-RU" sz="4500" dirty="0"/>
              <a:t>№16. </a:t>
            </a:r>
          </a:p>
          <a:p>
            <a:pPr>
              <a:buNone/>
            </a:pPr>
            <a:r>
              <a:rPr lang="ru-RU" sz="4500" b="1" dirty="0"/>
              <a:t>Предмет исследования:</a:t>
            </a:r>
            <a:r>
              <a:rPr lang="ru-RU" sz="4500" dirty="0"/>
              <a:t> плюсы и минусы </a:t>
            </a:r>
            <a:r>
              <a:rPr lang="ru-RU" sz="4500" dirty="0" smtClean="0"/>
              <a:t>употребления жевательной </a:t>
            </a:r>
            <a:r>
              <a:rPr lang="ru-RU" sz="4500" dirty="0"/>
              <a:t>резинки.</a:t>
            </a:r>
          </a:p>
          <a:p>
            <a:pPr>
              <a:buNone/>
            </a:pPr>
            <a:r>
              <a:rPr lang="ru-RU" sz="4500" b="1" dirty="0"/>
              <a:t>Методы</a:t>
            </a:r>
            <a:r>
              <a:rPr lang="ru-RU" sz="4500" b="1" dirty="0" smtClean="0"/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ru-RU" sz="4500" dirty="0" smtClean="0"/>
              <a:t>Анкетирование         </a:t>
            </a:r>
          </a:p>
          <a:p>
            <a:pPr>
              <a:buFont typeface="Courier New" pitchFamily="49" charset="0"/>
              <a:buChar char="o"/>
            </a:pPr>
            <a:r>
              <a:rPr lang="ru-RU" sz="4500" dirty="0" smtClean="0"/>
              <a:t>Статистический</a:t>
            </a:r>
          </a:p>
          <a:p>
            <a:pPr>
              <a:buFont typeface="Courier New" pitchFamily="49" charset="0"/>
              <a:buChar char="o"/>
            </a:pPr>
            <a:r>
              <a:rPr lang="ru-RU" sz="4500" dirty="0" smtClean="0"/>
              <a:t>Аналитический         </a:t>
            </a:r>
          </a:p>
          <a:p>
            <a:pPr>
              <a:buFont typeface="Courier New" pitchFamily="49" charset="0"/>
              <a:buChar char="o"/>
            </a:pPr>
            <a:r>
              <a:rPr lang="ru-RU" sz="4500" dirty="0" smtClean="0"/>
              <a:t>Метод построения графиков и диаграмм  </a:t>
            </a:r>
          </a:p>
          <a:p>
            <a:pPr>
              <a:buNone/>
            </a:pPr>
            <a:r>
              <a:rPr lang="ru-RU" sz="4500" b="1" dirty="0" smtClean="0"/>
              <a:t>Гипотеза: </a:t>
            </a:r>
            <a:r>
              <a:rPr lang="ru-RU" sz="4500" dirty="0" smtClean="0"/>
              <a:t>Можно предположить, что большинство</a:t>
            </a:r>
          </a:p>
          <a:p>
            <a:pPr>
              <a:buNone/>
            </a:pPr>
            <a:r>
              <a:rPr lang="ru-RU" sz="4500" dirty="0" smtClean="0"/>
              <a:t>подростков недостаточно знают о влиянии жевательной</a:t>
            </a:r>
          </a:p>
          <a:p>
            <a:pPr>
              <a:buNone/>
            </a:pPr>
            <a:r>
              <a:rPr lang="ru-RU" sz="4500" dirty="0" smtClean="0"/>
              <a:t>резинки на организм человека. Если они будут </a:t>
            </a:r>
          </a:p>
          <a:p>
            <a:pPr>
              <a:buNone/>
            </a:pPr>
            <a:r>
              <a:rPr lang="ru-RU" sz="4500" dirty="0" smtClean="0"/>
              <a:t>ознакомлены с химическим составом и правилами </a:t>
            </a:r>
          </a:p>
          <a:p>
            <a:pPr>
              <a:buNone/>
            </a:pPr>
            <a:r>
              <a:rPr lang="ru-RU" sz="4500" dirty="0" smtClean="0"/>
              <a:t>употребления жевательной резинки, то это позволит им</a:t>
            </a:r>
          </a:p>
          <a:p>
            <a:pPr>
              <a:buNone/>
            </a:pPr>
            <a:r>
              <a:rPr lang="ru-RU" sz="4500" dirty="0" smtClean="0"/>
              <a:t>сохранить  своё здоровье.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9149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Плюсы употребления жевательной резинки: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55318" cy="4187952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3800" dirty="0"/>
              <a:t>Приятный </a:t>
            </a:r>
            <a:r>
              <a:rPr lang="ru-RU" sz="3800" dirty="0" smtClean="0"/>
              <a:t>вкус.</a:t>
            </a:r>
            <a:endParaRPr lang="ru-RU" sz="3800" dirty="0"/>
          </a:p>
          <a:p>
            <a:pPr lvl="0"/>
            <a:r>
              <a:rPr lang="ru-RU" sz="3800" dirty="0"/>
              <a:t>Очищение полости рта от остатков пищи </a:t>
            </a:r>
            <a:r>
              <a:rPr lang="ru-RU" sz="3800" dirty="0" smtClean="0"/>
              <a:t>.</a:t>
            </a:r>
            <a:endParaRPr lang="ru-RU" sz="3800" dirty="0"/>
          </a:p>
          <a:p>
            <a:pPr lvl="0"/>
            <a:r>
              <a:rPr lang="ru-RU" sz="3800" dirty="0"/>
              <a:t>Снятие мышечного </a:t>
            </a:r>
            <a:r>
              <a:rPr lang="ru-RU" sz="3800" dirty="0" smtClean="0"/>
              <a:t>напряжения.</a:t>
            </a:r>
            <a:endParaRPr lang="ru-RU" sz="3800" dirty="0"/>
          </a:p>
          <a:p>
            <a:pPr lvl="0"/>
            <a:r>
              <a:rPr lang="ru-RU" sz="3800" dirty="0"/>
              <a:t>Содержащиеся в жевательной резинке сахарозаменители </a:t>
            </a:r>
            <a:r>
              <a:rPr lang="ru-RU" sz="3800" dirty="0" smtClean="0"/>
              <a:t>восстанавливают  </a:t>
            </a:r>
            <a:r>
              <a:rPr lang="ru-RU" sz="3800" dirty="0"/>
              <a:t>кислотно-щелочной </a:t>
            </a:r>
            <a:r>
              <a:rPr lang="ru-RU" sz="3800" dirty="0" smtClean="0"/>
              <a:t>баланс.</a:t>
            </a:r>
            <a:endParaRPr lang="ru-RU" sz="3800" dirty="0"/>
          </a:p>
          <a:p>
            <a:pPr lvl="0"/>
            <a:r>
              <a:rPr lang="ru-RU" sz="3800" dirty="0"/>
              <a:t>Укрепляет мышцы </a:t>
            </a:r>
            <a:r>
              <a:rPr lang="ru-RU" sz="3800" dirty="0" smtClean="0"/>
              <a:t>лица.</a:t>
            </a:r>
            <a:endParaRPr lang="ru-RU" sz="3800" dirty="0"/>
          </a:p>
          <a:p>
            <a:pPr lvl="0"/>
            <a:r>
              <a:rPr lang="ru-RU" sz="3800" dirty="0" smtClean="0"/>
              <a:t>Стимуляция слюноотделения</a:t>
            </a:r>
            <a:endParaRPr lang="ru-RU" sz="3800" dirty="0"/>
          </a:p>
          <a:p>
            <a:pPr lvl="0"/>
            <a:r>
              <a:rPr lang="ru-RU" sz="3800" dirty="0"/>
              <a:t>Жевательные движения улучшают кровоток в области головы и шеи.</a:t>
            </a:r>
          </a:p>
          <a:p>
            <a:pPr lvl="0"/>
            <a:r>
              <a:rPr lang="ru-RU" sz="3800" dirty="0"/>
              <a:t>Массирование </a:t>
            </a:r>
            <a:r>
              <a:rPr lang="ru-RU" sz="3800" dirty="0" smtClean="0"/>
              <a:t>дёсен, профилактика пародонтоза.</a:t>
            </a:r>
            <a:endParaRPr lang="ru-RU" sz="3800" dirty="0"/>
          </a:p>
          <a:p>
            <a:endParaRPr lang="ru-RU" dirty="0"/>
          </a:p>
        </p:txBody>
      </p:sp>
      <p:pic>
        <p:nvPicPr>
          <p:cNvPr id="3078" name="Picture 6" descr="C:\Documents and Settings\Лиля\Рабочий стол\жев рзинка\фото\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642918"/>
            <a:ext cx="2349519" cy="1520019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Лиля\Рабочий стол\жев рзинка\фото\218017989.jpg"/>
          <p:cNvPicPr>
            <a:picLocks noChangeAspect="1" noChangeArrowheads="1"/>
          </p:cNvPicPr>
          <p:nvPr/>
        </p:nvPicPr>
        <p:blipFill>
          <a:blip r:embed="rId2" cstate="print"/>
          <a:srcRect b="45455"/>
          <a:stretch>
            <a:fillRect/>
          </a:stretch>
        </p:blipFill>
        <p:spPr bwMode="auto">
          <a:xfrm>
            <a:off x="5715008" y="428604"/>
            <a:ext cx="3045061" cy="16430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Минусы употребления жевательной резинки: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1845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lvl="0"/>
            <a:r>
              <a:rPr lang="ru-RU" sz="4800" dirty="0"/>
              <a:t>Вызывает привыкание </a:t>
            </a:r>
            <a:r>
              <a:rPr lang="ru-RU" sz="4800" dirty="0" smtClean="0"/>
              <a:t>    </a:t>
            </a:r>
            <a:endParaRPr lang="ru-RU" sz="4800" dirty="0"/>
          </a:p>
          <a:p>
            <a:pPr lvl="0"/>
            <a:r>
              <a:rPr lang="ru-RU" sz="4800" dirty="0" smtClean="0"/>
              <a:t>Разрушение коронок, выдергивание пломб     </a:t>
            </a:r>
            <a:endParaRPr lang="ru-RU" sz="4800" dirty="0"/>
          </a:p>
          <a:p>
            <a:pPr lvl="0"/>
            <a:r>
              <a:rPr lang="ru-RU" sz="4800" dirty="0" smtClean="0"/>
              <a:t>Сахар способствует развитию кариеса                         </a:t>
            </a:r>
            <a:endParaRPr lang="ru-RU" sz="4800" dirty="0"/>
          </a:p>
          <a:p>
            <a:pPr lvl="0"/>
            <a:r>
              <a:rPr lang="ru-RU" sz="4800" dirty="0"/>
              <a:t>Химические добавки и красители могут вызывать аллергию, воспаление, раздражение, боль в </a:t>
            </a:r>
            <a:r>
              <a:rPr lang="ru-RU" sz="4800" dirty="0" smtClean="0"/>
              <a:t>животе </a:t>
            </a:r>
            <a:endParaRPr lang="ru-RU" sz="4800" dirty="0"/>
          </a:p>
          <a:p>
            <a:pPr lvl="0"/>
            <a:r>
              <a:rPr lang="ru-RU" sz="4800" dirty="0" smtClean="0"/>
              <a:t>Жевание </a:t>
            </a:r>
            <a:r>
              <a:rPr lang="ru-RU" sz="4800" dirty="0"/>
              <a:t>натощак стимулирует выделение пищеварительного сока, </a:t>
            </a:r>
            <a:r>
              <a:rPr lang="ru-RU" sz="4800" dirty="0" smtClean="0"/>
              <a:t>что </a:t>
            </a:r>
            <a:r>
              <a:rPr lang="ru-RU" sz="4800" dirty="0"/>
              <a:t>может привести к гастриту и </a:t>
            </a:r>
            <a:r>
              <a:rPr lang="ru-RU" sz="4800" dirty="0" smtClean="0"/>
              <a:t>язве. </a:t>
            </a:r>
            <a:endParaRPr lang="ru-RU" sz="4800" dirty="0"/>
          </a:p>
          <a:p>
            <a:pPr lvl="0"/>
            <a:r>
              <a:rPr lang="ru-RU" sz="4800" dirty="0" smtClean="0"/>
              <a:t>Инородное </a:t>
            </a:r>
            <a:r>
              <a:rPr lang="ru-RU" sz="4800" dirty="0"/>
              <a:t>тело в пищеводе или толстом кишечнике, способное вызывать стойкие запоры или кишечную непроходимость.</a:t>
            </a:r>
          </a:p>
          <a:p>
            <a:pPr lvl="0"/>
            <a:r>
              <a:rPr lang="ru-RU" sz="4800" dirty="0" smtClean="0"/>
              <a:t>Употребление </a:t>
            </a:r>
            <a:r>
              <a:rPr lang="ru-RU" sz="4800" dirty="0"/>
              <a:t>больше одной упаковки жевательной резинки в день может дать слабительный </a:t>
            </a:r>
            <a:r>
              <a:rPr lang="ru-RU" sz="4800" dirty="0" smtClean="0"/>
              <a:t>эффект.</a:t>
            </a:r>
            <a:endParaRPr lang="ru-RU" sz="4800" dirty="0"/>
          </a:p>
          <a:p>
            <a:pPr lvl="0"/>
            <a:r>
              <a:rPr lang="ru-RU" sz="4800" dirty="0" smtClean="0"/>
              <a:t>Снижение </a:t>
            </a:r>
            <a:r>
              <a:rPr lang="ru-RU" sz="4800" dirty="0"/>
              <a:t>внимания и ослабление </a:t>
            </a:r>
            <a:r>
              <a:rPr lang="ru-RU" sz="4800" dirty="0" smtClean="0"/>
              <a:t>мышления.</a:t>
            </a:r>
            <a:r>
              <a:rPr lang="ru-RU" sz="4800" b="1" dirty="0"/>
              <a:t> </a:t>
            </a:r>
            <a:endParaRPr lang="ru-RU" sz="4800" dirty="0"/>
          </a:p>
          <a:p>
            <a:pPr lv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r>
              <a:rPr lang="ru-RU" dirty="0" smtClean="0"/>
              <a:t>Социологический 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183880" cy="4286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Цель</a:t>
            </a:r>
            <a:r>
              <a:rPr lang="ru-RU" dirty="0" smtClean="0"/>
              <a:t>: привлечения внимания</a:t>
            </a:r>
          </a:p>
          <a:p>
            <a:pPr>
              <a:buNone/>
            </a:pPr>
            <a:r>
              <a:rPr lang="ru-RU" dirty="0" smtClean="0"/>
              <a:t>учащихся к вопросу о вреде или пользе</a:t>
            </a:r>
          </a:p>
          <a:p>
            <a:pPr>
              <a:buNone/>
            </a:pPr>
            <a:r>
              <a:rPr lang="ru-RU" dirty="0" smtClean="0"/>
              <a:t>потребления  жевательной резинки</a:t>
            </a:r>
          </a:p>
          <a:p>
            <a:pPr>
              <a:buNone/>
            </a:pPr>
            <a:r>
              <a:rPr lang="ru-RU" b="1" dirty="0" smtClean="0"/>
              <a:t>Время проведения: </a:t>
            </a:r>
            <a:r>
              <a:rPr lang="ru-RU" dirty="0" smtClean="0"/>
              <a:t>ноябрь </a:t>
            </a:r>
            <a:r>
              <a:rPr lang="ru-RU" dirty="0" smtClean="0"/>
              <a:t>2014 </a:t>
            </a:r>
            <a:r>
              <a:rPr lang="ru-RU" dirty="0" smtClean="0"/>
              <a:t>года  </a:t>
            </a:r>
          </a:p>
          <a:p>
            <a:pPr>
              <a:buNone/>
            </a:pPr>
            <a:r>
              <a:rPr lang="ru-RU" b="1" dirty="0" smtClean="0"/>
              <a:t>Приняло участие:   </a:t>
            </a:r>
            <a:r>
              <a:rPr lang="ru-RU" dirty="0" smtClean="0"/>
              <a:t>430 </a:t>
            </a:r>
            <a:r>
              <a:rPr lang="ru-RU" dirty="0" smtClean="0"/>
              <a:t>человек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Documents and Settings\Лиля\Рабочий стол\жев рзинка\фото\с пузыре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571480"/>
            <a:ext cx="1308509" cy="1964894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835824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357422" y="4286256"/>
          <a:ext cx="5715039" cy="373826"/>
        </p:xfrm>
        <a:graphic>
          <a:graphicData uri="http://schemas.openxmlformats.org/drawingml/2006/table">
            <a:tbl>
              <a:tblPr/>
              <a:tblGrid>
                <a:gridCol w="714156"/>
                <a:gridCol w="714156"/>
                <a:gridCol w="714156"/>
                <a:gridCol w="714156"/>
                <a:gridCol w="714156"/>
                <a:gridCol w="714753"/>
                <a:gridCol w="714753"/>
                <a:gridCol w="714753"/>
              </a:tblGrid>
              <a:tr h="373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835824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287DF-758F-46DF-81E3-0B9A74D21777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71739" y="4214818"/>
          <a:ext cx="5429285" cy="317951"/>
        </p:xfrm>
        <a:graphic>
          <a:graphicData uri="http://schemas.openxmlformats.org/drawingml/2006/table">
            <a:tbl>
              <a:tblPr/>
              <a:tblGrid>
                <a:gridCol w="678448"/>
                <a:gridCol w="678448"/>
                <a:gridCol w="678448"/>
                <a:gridCol w="678448"/>
                <a:gridCol w="678448"/>
                <a:gridCol w="679015"/>
                <a:gridCol w="679015"/>
                <a:gridCol w="679015"/>
              </a:tblGrid>
              <a:tr h="317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2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325</TotalTime>
  <Words>489</Words>
  <Application>Microsoft Office PowerPoint</Application>
  <PresentationFormat>Экран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«Употребление жевательной резинки    подростками: вред или польза»</vt:lpstr>
      <vt:lpstr>Жевательная резинка. Так ли она полезна?</vt:lpstr>
      <vt:lpstr>Цели и задачи</vt:lpstr>
      <vt:lpstr>Слайд 4</vt:lpstr>
      <vt:lpstr>Плюсы употребления жевательной резинки:</vt:lpstr>
      <vt:lpstr>Минусы употребления жевательной резинки:</vt:lpstr>
      <vt:lpstr>Социологический опрос</vt:lpstr>
      <vt:lpstr>Слайд 8</vt:lpstr>
      <vt:lpstr>Слайд 9</vt:lpstr>
      <vt:lpstr>Слайд 10</vt:lpstr>
      <vt:lpstr>Вред от жевательной резинки</vt:lpstr>
      <vt:lpstr>Рекомендации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«Употребление жевательной резинки подростками:  вред или польза»</dc:title>
  <dc:creator>Биолог</dc:creator>
  <cp:lastModifiedBy>kol-kolch</cp:lastModifiedBy>
  <cp:revision>37</cp:revision>
  <dcterms:created xsi:type="dcterms:W3CDTF">2010-12-24T10:37:56Z</dcterms:created>
  <dcterms:modified xsi:type="dcterms:W3CDTF">2015-05-19T23:36:37Z</dcterms:modified>
</cp:coreProperties>
</file>